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4" r:id="rId3"/>
    <p:sldId id="266" r:id="rId4"/>
    <p:sldId id="258" r:id="rId5"/>
    <p:sldId id="260" r:id="rId6"/>
    <p:sldId id="257" r:id="rId7"/>
    <p:sldId id="267" r:id="rId8"/>
    <p:sldId id="268" r:id="rId9"/>
    <p:sldId id="269" r:id="rId10"/>
    <p:sldId id="270" r:id="rId11"/>
    <p:sldId id="271" r:id="rId12"/>
    <p:sldId id="272" r:id="rId13"/>
    <p:sldId id="27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F9AA6-F2F1-4352-8C66-2F7F1A6F5F31}" type="datetimeFigureOut">
              <a:rPr lang="en-GB" smtClean="0"/>
              <a:t>24/05/2016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8E52-A721-47DE-9A2A-FA84E53F1E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4785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F9AA6-F2F1-4352-8C66-2F7F1A6F5F31}" type="datetimeFigureOut">
              <a:rPr lang="en-GB" smtClean="0"/>
              <a:t>24/05/2016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8E52-A721-47DE-9A2A-FA84E53F1E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5808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F9AA6-F2F1-4352-8C66-2F7F1A6F5F31}" type="datetimeFigureOut">
              <a:rPr lang="en-GB" smtClean="0"/>
              <a:t>24/05/2016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8E52-A721-47DE-9A2A-FA84E53F1E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524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F9AA6-F2F1-4352-8C66-2F7F1A6F5F31}" type="datetimeFigureOut">
              <a:rPr lang="en-GB" smtClean="0"/>
              <a:t>24/05/2016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8E52-A721-47DE-9A2A-FA84E53F1E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451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F9AA6-F2F1-4352-8C66-2F7F1A6F5F31}" type="datetimeFigureOut">
              <a:rPr lang="en-GB" smtClean="0"/>
              <a:t>24/05/2016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8E52-A721-47DE-9A2A-FA84E53F1E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904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F9AA6-F2F1-4352-8C66-2F7F1A6F5F31}" type="datetimeFigureOut">
              <a:rPr lang="en-GB" smtClean="0"/>
              <a:t>24/05/2016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8E52-A721-47DE-9A2A-FA84E53F1E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929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F9AA6-F2F1-4352-8C66-2F7F1A6F5F31}" type="datetimeFigureOut">
              <a:rPr lang="en-GB" smtClean="0"/>
              <a:t>24/05/2016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8E52-A721-47DE-9A2A-FA84E53F1E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952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F9AA6-F2F1-4352-8C66-2F7F1A6F5F31}" type="datetimeFigureOut">
              <a:rPr lang="en-GB" smtClean="0"/>
              <a:t>24/05/2016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8E52-A721-47DE-9A2A-FA84E53F1E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691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F9AA6-F2F1-4352-8C66-2F7F1A6F5F31}" type="datetimeFigureOut">
              <a:rPr lang="en-GB" smtClean="0"/>
              <a:t>24/05/2016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8E52-A721-47DE-9A2A-FA84E53F1E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115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F9AA6-F2F1-4352-8C66-2F7F1A6F5F31}" type="datetimeFigureOut">
              <a:rPr lang="en-GB" smtClean="0"/>
              <a:t>24/05/2016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8E52-A721-47DE-9A2A-FA84E53F1E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269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F9AA6-F2F1-4352-8C66-2F7F1A6F5F31}" type="datetimeFigureOut">
              <a:rPr lang="en-GB" smtClean="0"/>
              <a:t>24/05/2016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8E52-A721-47DE-9A2A-FA84E53F1E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8302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F9AA6-F2F1-4352-8C66-2F7F1A6F5F31}" type="datetimeFigureOut">
              <a:rPr lang="en-GB" smtClean="0"/>
              <a:t>24/05/2016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38E52-A721-47DE-9A2A-FA84E53F1E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646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0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jpeg"/><Relationship Id="rId4" Type="http://schemas.openxmlformats.org/officeDocument/2006/relationships/image" Target="../media/image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4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g"/><Relationship Id="rId4" Type="http://schemas.openxmlformats.org/officeDocument/2006/relationships/image" Target="../media/image3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.png"/><Relationship Id="rId7" Type="http://schemas.openxmlformats.org/officeDocument/2006/relationships/image" Target="../media/image28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g"/><Relationship Id="rId4" Type="http://schemas.openxmlformats.org/officeDocument/2006/relationships/image" Target="../media/image3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31.jpeg"/><Relationship Id="rId7" Type="http://schemas.openxmlformats.org/officeDocument/2006/relationships/image" Target="../media/image33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.gif"/><Relationship Id="rId4" Type="http://schemas.openxmlformats.org/officeDocument/2006/relationships/image" Target="../media/image2.png"/><Relationship Id="rId9" Type="http://schemas.openxmlformats.org/officeDocument/2006/relationships/image" Target="../media/image3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4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hyperlink" Target="http://www.sutcliffeplay.co.uk/equipment/canopy-wooden-playground-equipment/" TargetMode="External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9" r="1173"/>
          <a:stretch/>
        </p:blipFill>
        <p:spPr>
          <a:xfrm>
            <a:off x="0" y="0"/>
            <a:ext cx="7881871" cy="6858000"/>
          </a:xfrm>
          <a:prstGeom prst="rect">
            <a:avLst/>
          </a:prstGeom>
        </p:spPr>
      </p:pic>
      <p:pic>
        <p:nvPicPr>
          <p:cNvPr id="3" name="Picture 2" descr="MI Logo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333030" y="5195412"/>
            <a:ext cx="1563463" cy="914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30" y="6190602"/>
            <a:ext cx="1563463" cy="4941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21718" y="450761"/>
            <a:ext cx="3928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More ATTRACTIVE</a:t>
            </a:r>
          </a:p>
          <a:p>
            <a:r>
              <a:rPr lang="en-GB" sz="3200" b="1" dirty="0"/>
              <a:t>More ACTIVE</a:t>
            </a:r>
          </a:p>
          <a:p>
            <a:r>
              <a:rPr lang="en-GB" sz="3200" b="1" dirty="0"/>
              <a:t>More ACCESSIBLE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21718" y="2249996"/>
            <a:ext cx="354169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These are our </a:t>
            </a:r>
            <a:r>
              <a:rPr lang="en-GB" sz="2800" dirty="0" smtClean="0"/>
              <a:t>ASPIRATIONS for </a:t>
            </a:r>
          </a:p>
          <a:p>
            <a:r>
              <a:rPr lang="en-GB" sz="2800" dirty="0" smtClean="0"/>
              <a:t>Moniaive </a:t>
            </a:r>
            <a:r>
              <a:rPr lang="en-GB" sz="2800" dirty="0"/>
              <a:t>High </a:t>
            </a:r>
            <a:r>
              <a:rPr lang="en-GB" sz="2800" dirty="0" smtClean="0"/>
              <a:t>Street</a:t>
            </a:r>
            <a:endParaRPr lang="en-GB" sz="2800" dirty="0"/>
          </a:p>
          <a:p>
            <a:r>
              <a:rPr lang="en-GB" sz="2800" dirty="0"/>
              <a:t>What are yours?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6" t="7292" r="14582" b="4955"/>
          <a:stretch/>
        </p:blipFill>
        <p:spPr>
          <a:xfrm>
            <a:off x="9438394" y="4597048"/>
            <a:ext cx="2296431" cy="21111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16" t="19014" r="32301" b="22814"/>
          <a:stretch/>
        </p:blipFill>
        <p:spPr>
          <a:xfrm>
            <a:off x="7418232" y="4597048"/>
            <a:ext cx="1862008" cy="2087706"/>
          </a:xfrm>
          <a:prstGeom prst="rect">
            <a:avLst/>
          </a:prstGeom>
          <a:ln w="25400">
            <a:solidFill>
              <a:schemeClr val="bg1">
                <a:lumMod val="9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30114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157"/>
    </mc:Choice>
    <mc:Fallback>
      <p:transition spd="slow" advTm="7157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591" y="1"/>
            <a:ext cx="9143999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4264" y="283335"/>
            <a:ext cx="7299326" cy="1455313"/>
          </a:xfrm>
        </p:spPr>
        <p:txBody>
          <a:bodyPr>
            <a:normAutofit fontScale="90000"/>
          </a:bodyPr>
          <a:lstStyle/>
          <a:p>
            <a:pPr algn="r"/>
            <a:r>
              <a:rPr lang="en-GB" sz="3300" b="1" dirty="0" smtClean="0">
                <a:latin typeface="+mn-lt"/>
              </a:rPr>
              <a:t>“Encouraging the use of empty buildings”</a:t>
            </a:r>
            <a:r>
              <a:rPr lang="en-GB" sz="3300" dirty="0" smtClean="0">
                <a:latin typeface="+mn-lt"/>
              </a:rPr>
              <a:t> </a:t>
            </a:r>
            <a:r>
              <a:rPr lang="en-GB" sz="3100" dirty="0" smtClean="0">
                <a:latin typeface="+mn-lt"/>
              </a:rPr>
              <a:t/>
            </a:r>
            <a:br>
              <a:rPr lang="en-GB" sz="3100" dirty="0" smtClean="0">
                <a:latin typeface="+mn-lt"/>
              </a:rPr>
            </a:br>
            <a:r>
              <a:rPr lang="en-GB" sz="3100" dirty="0" smtClean="0">
                <a:latin typeface="+mn-lt"/>
              </a:rPr>
              <a:t>is the priority that scores most highly </a:t>
            </a:r>
            <a:br>
              <a:rPr lang="en-GB" sz="3100" dirty="0" smtClean="0">
                <a:latin typeface="+mn-lt"/>
              </a:rPr>
            </a:br>
            <a:r>
              <a:rPr lang="en-GB" sz="3100" dirty="0" smtClean="0">
                <a:latin typeface="+mn-lt"/>
              </a:rPr>
              <a:t>in our Community Wide </a:t>
            </a:r>
            <a:br>
              <a:rPr lang="en-GB" sz="3100" dirty="0" smtClean="0">
                <a:latin typeface="+mn-lt"/>
              </a:rPr>
            </a:br>
            <a:r>
              <a:rPr lang="en-GB" sz="3100" dirty="0" smtClean="0">
                <a:latin typeface="+mn-lt"/>
              </a:rPr>
              <a:t>Survey</a:t>
            </a:r>
            <a:r>
              <a:rPr lang="en-GB" sz="2800" dirty="0" smtClean="0">
                <a:latin typeface="+mn-lt"/>
              </a:rPr>
              <a:t>.</a:t>
            </a:r>
            <a:endParaRPr lang="en-GB" sz="280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48531" y="5589431"/>
            <a:ext cx="80394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bg1"/>
                </a:solidFill>
              </a:rPr>
              <a:t>Closely followed by </a:t>
            </a:r>
          </a:p>
          <a:p>
            <a:r>
              <a:rPr lang="en-GB" sz="2800" b="1" dirty="0" smtClean="0">
                <a:solidFill>
                  <a:schemeClr val="bg1"/>
                </a:solidFill>
              </a:rPr>
              <a:t>“Improving the look of building frontages”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6" name="Picture 5" descr="MI Logo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574430" y="400485"/>
            <a:ext cx="1692252" cy="10290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30" y="1559583"/>
            <a:ext cx="1711409" cy="54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736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725"/>
    </mc:Choice>
    <mc:Fallback>
      <p:transition spd="slow" advTm="7725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4" r="3792"/>
          <a:stretch/>
        </p:blipFill>
        <p:spPr>
          <a:xfrm>
            <a:off x="1900428" y="0"/>
            <a:ext cx="6212226" cy="6858000"/>
          </a:xfrm>
          <a:prstGeom prst="rect">
            <a:avLst/>
          </a:prstGeom>
        </p:spPr>
      </p:pic>
      <p:pic>
        <p:nvPicPr>
          <p:cNvPr id="3" name="Picture 2" descr="MI Logo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350081" y="299346"/>
            <a:ext cx="1402485" cy="73940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05" y="1235787"/>
            <a:ext cx="1431161" cy="4523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25748" y="438214"/>
            <a:ext cx="959416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You said that ‘Improving the look of Building Frontages’ is a HIGH priority </a:t>
            </a:r>
            <a:endParaRPr lang="en-GB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260516" y="1038748"/>
            <a:ext cx="3640752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We’ve made a start……</a:t>
            </a:r>
          </a:p>
          <a:p>
            <a:r>
              <a:rPr lang="en-GB" sz="2400" dirty="0" smtClean="0"/>
              <a:t>but how do we continue?</a:t>
            </a:r>
          </a:p>
          <a:p>
            <a:endParaRPr lang="en-GB" sz="2000" dirty="0"/>
          </a:p>
          <a:p>
            <a:r>
              <a:rPr lang="en-GB" sz="2000" dirty="0" smtClean="0"/>
              <a:t>We cleaned the front of this building and in return we were allowed to utilise the empty</a:t>
            </a:r>
          </a:p>
          <a:p>
            <a:r>
              <a:rPr lang="en-GB" sz="2000" dirty="0" smtClean="0"/>
              <a:t>window space.</a:t>
            </a:r>
          </a:p>
          <a:p>
            <a:endParaRPr lang="en-GB" sz="2000" dirty="0"/>
          </a:p>
          <a:p>
            <a:r>
              <a:rPr lang="en-GB" sz="2000" dirty="0" smtClean="0"/>
              <a:t>We can’t force owners to </a:t>
            </a:r>
          </a:p>
          <a:p>
            <a:r>
              <a:rPr lang="en-GB" sz="2000" dirty="0" smtClean="0"/>
              <a:t>clean up their act, but we </a:t>
            </a:r>
          </a:p>
          <a:p>
            <a:r>
              <a:rPr lang="en-GB" sz="2000" dirty="0" smtClean="0"/>
              <a:t>can use incentives and gentle encouragement.</a:t>
            </a:r>
          </a:p>
          <a:p>
            <a:endParaRPr lang="en-GB" sz="2000" dirty="0"/>
          </a:p>
          <a:p>
            <a:r>
              <a:rPr lang="en-GB" sz="2000" dirty="0" smtClean="0"/>
              <a:t>Should we offer a volunteer work-party to improve other building frontages in return for a donation to one of our projects?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7" t="8934" r="9339" b="12040"/>
          <a:stretch/>
        </p:blipFill>
        <p:spPr>
          <a:xfrm rot="5400000">
            <a:off x="-391145" y="2576775"/>
            <a:ext cx="3386617" cy="2604328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95531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804"/>
    </mc:Choice>
    <mc:Fallback>
      <p:transition spd="slow" advTm="10804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2" r="26932"/>
          <a:stretch/>
        </p:blipFill>
        <p:spPr>
          <a:xfrm>
            <a:off x="2663626" y="-78086"/>
            <a:ext cx="5576553" cy="6858000"/>
          </a:xfrm>
          <a:prstGeom prst="rect">
            <a:avLst/>
          </a:prstGeom>
        </p:spPr>
      </p:pic>
      <p:pic>
        <p:nvPicPr>
          <p:cNvPr id="5" name="Picture 4" descr="MI Logo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432908" y="5717367"/>
            <a:ext cx="1339397" cy="824247"/>
          </a:xfrm>
          <a:prstGeom prst="rect">
            <a:avLst/>
          </a:prstGeom>
        </p:spPr>
      </p:pic>
      <p:pic>
        <p:nvPicPr>
          <p:cNvPr id="6" name="Picture 2" descr="https://ci3.googleusercontent.com/proxy/AgbHBCW_oHHcEYp9uywwsTbGvk8f0HTS_UxhZpph4g0tH4XbdYnlGF9WUC0cP8HlxMS0JFGRigqfrhVTB4X6GYMEWbYk1ZMfxB_OMGMZPtacxUadtJiJBth7Y4948OzaZbbdwlRL6XcNc-_FdWrFd-tmn2CDVwELhgJE-GWk6t7PnMqjqyeISwFw8CHGHZxJppWvCF4DFMPLzyU=s0-d-e1-ft#https://docs.google.com/uc?export=download&amp;id=0B8MqsANPWVNoeW16RDZCNWdkdVE&amp;revid=0B8MqsANPWVNoZVc5aXRQRjAzRWMrT0Fhb3llWGpYTmVrdVM0PQ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563" y="5659990"/>
            <a:ext cx="1322436" cy="88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611133" y="506284"/>
            <a:ext cx="2680866" cy="101370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dirty="0" smtClean="0"/>
              <a:t>We would like to replace this…..</a:t>
            </a:r>
            <a:endParaRPr lang="en-GB" sz="2800" b="1" dirty="0"/>
          </a:p>
        </p:txBody>
      </p:sp>
      <p:sp>
        <p:nvSpPr>
          <p:cNvPr id="9" name="Rectangle 8"/>
          <p:cNvSpPr/>
          <p:nvPr/>
        </p:nvSpPr>
        <p:spPr>
          <a:xfrm>
            <a:off x="6246253" y="401154"/>
            <a:ext cx="5409127" cy="52988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dirty="0" smtClean="0"/>
              <a:t>With something more like this…..</a:t>
            </a:r>
            <a:endParaRPr lang="en-GB" sz="28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4" t="-750" r="24837" b="750"/>
          <a:stretch/>
        </p:blipFill>
        <p:spPr>
          <a:xfrm>
            <a:off x="8397024" y="4719771"/>
            <a:ext cx="3258356" cy="17177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0" t="6847" r="9231" b="13287"/>
          <a:stretch/>
        </p:blipFill>
        <p:spPr>
          <a:xfrm>
            <a:off x="8371268" y="3389551"/>
            <a:ext cx="1803042" cy="128788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510" y="1082637"/>
            <a:ext cx="3309870" cy="220904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3" t="7387" r="10815"/>
          <a:stretch/>
        </p:blipFill>
        <p:spPr>
          <a:xfrm>
            <a:off x="10125167" y="3389551"/>
            <a:ext cx="1530213" cy="128788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32908" y="2228782"/>
            <a:ext cx="3353482" cy="29546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200" dirty="0" smtClean="0"/>
              <a:t>In our April Workshop the attendees said they would </a:t>
            </a:r>
          </a:p>
          <a:p>
            <a:r>
              <a:rPr lang="en-GB" sz="2200" dirty="0" smtClean="0"/>
              <a:t>like to be able to buy:</a:t>
            </a:r>
          </a:p>
          <a:p>
            <a:endParaRPr lang="en-GB" sz="2000" dirty="0" smtClean="0"/>
          </a:p>
          <a:p>
            <a:r>
              <a:rPr lang="en-GB" sz="2000" dirty="0" smtClean="0"/>
              <a:t>Furniture</a:t>
            </a:r>
          </a:p>
          <a:p>
            <a:r>
              <a:rPr lang="en-GB" sz="2000" dirty="0" smtClean="0"/>
              <a:t>Vintage Clothes</a:t>
            </a:r>
          </a:p>
          <a:p>
            <a:r>
              <a:rPr lang="en-GB" sz="2000" dirty="0" smtClean="0"/>
              <a:t>Vintage Jewellery</a:t>
            </a:r>
          </a:p>
          <a:p>
            <a:r>
              <a:rPr lang="en-GB" sz="2000" dirty="0" smtClean="0"/>
              <a:t>Vintage China &amp; Kitchenware</a:t>
            </a:r>
          </a:p>
          <a:p>
            <a:r>
              <a:rPr lang="en-GB" sz="2000" dirty="0" smtClean="0"/>
              <a:t>Books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229604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192"/>
    </mc:Choice>
    <mc:Fallback>
      <p:transition spd="slow" advTm="7192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199" y="-4529"/>
            <a:ext cx="9150038" cy="6862529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8157" y="2087028"/>
            <a:ext cx="1957589" cy="3278081"/>
          </a:xfrm>
        </p:spPr>
        <p:txBody>
          <a:bodyPr>
            <a:norm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+mn-lt"/>
              </a:rPr>
              <a:t>Over half said </a:t>
            </a:r>
            <a:br>
              <a:rPr lang="en-GB" sz="2400" dirty="0" smtClean="0">
                <a:solidFill>
                  <a:schemeClr val="bg1"/>
                </a:solidFill>
                <a:latin typeface="+mn-lt"/>
              </a:rPr>
            </a:br>
            <a:r>
              <a:rPr lang="en-GB" sz="2400" dirty="0" smtClean="0">
                <a:solidFill>
                  <a:schemeClr val="bg1"/>
                </a:solidFill>
                <a:latin typeface="+mn-lt"/>
              </a:rPr>
              <a:t>they would </a:t>
            </a:r>
            <a:br>
              <a:rPr lang="en-GB" sz="2400" dirty="0" smtClean="0">
                <a:solidFill>
                  <a:schemeClr val="bg1"/>
                </a:solidFill>
                <a:latin typeface="+mn-lt"/>
              </a:rPr>
            </a:br>
            <a:r>
              <a:rPr lang="en-GB" sz="2400" dirty="0" smtClean="0">
                <a:solidFill>
                  <a:schemeClr val="bg1"/>
                </a:solidFill>
                <a:latin typeface="+mn-lt"/>
              </a:rPr>
              <a:t>buy from a community </a:t>
            </a:r>
            <a:br>
              <a:rPr lang="en-GB" sz="2400" dirty="0" smtClean="0">
                <a:solidFill>
                  <a:schemeClr val="bg1"/>
                </a:solidFill>
                <a:latin typeface="+mn-lt"/>
              </a:rPr>
            </a:br>
            <a:r>
              <a:rPr lang="en-GB" sz="2400" dirty="0" smtClean="0">
                <a:solidFill>
                  <a:schemeClr val="bg1"/>
                </a:solidFill>
                <a:latin typeface="+mn-lt"/>
              </a:rPr>
              <a:t>charity shop </a:t>
            </a:r>
            <a:br>
              <a:rPr lang="en-GB" sz="2400" dirty="0" smtClean="0">
                <a:solidFill>
                  <a:schemeClr val="bg1"/>
                </a:solidFill>
                <a:latin typeface="+mn-lt"/>
              </a:rPr>
            </a:br>
            <a:r>
              <a:rPr lang="en-GB" sz="2400" dirty="0" smtClean="0">
                <a:solidFill>
                  <a:schemeClr val="bg1"/>
                </a:solidFill>
                <a:latin typeface="+mn-lt"/>
              </a:rPr>
              <a:t>or use a </a:t>
            </a:r>
            <a:br>
              <a:rPr lang="en-GB" sz="2400" dirty="0" smtClean="0">
                <a:solidFill>
                  <a:schemeClr val="bg1"/>
                </a:solidFill>
                <a:latin typeface="+mn-lt"/>
              </a:rPr>
            </a:br>
            <a:r>
              <a:rPr lang="en-GB" sz="2400" dirty="0" smtClean="0">
                <a:solidFill>
                  <a:schemeClr val="bg1"/>
                </a:solidFill>
                <a:latin typeface="+mn-lt"/>
              </a:rPr>
              <a:t>Community </a:t>
            </a:r>
            <a:br>
              <a:rPr lang="en-GB" sz="2400" dirty="0" smtClean="0">
                <a:solidFill>
                  <a:schemeClr val="bg1"/>
                </a:solidFill>
                <a:latin typeface="+mn-lt"/>
              </a:rPr>
            </a:br>
            <a:r>
              <a:rPr lang="en-GB" sz="2400" dirty="0" smtClean="0">
                <a:solidFill>
                  <a:schemeClr val="bg1"/>
                </a:solidFill>
                <a:latin typeface="+mn-lt"/>
              </a:rPr>
              <a:t>Information </a:t>
            </a:r>
            <a:br>
              <a:rPr lang="en-GB" sz="2400" dirty="0" smtClean="0">
                <a:solidFill>
                  <a:schemeClr val="bg1"/>
                </a:solidFill>
                <a:latin typeface="+mn-lt"/>
              </a:rPr>
            </a:br>
            <a:r>
              <a:rPr lang="en-GB" sz="2400" dirty="0" smtClean="0">
                <a:solidFill>
                  <a:schemeClr val="bg1"/>
                </a:solidFill>
                <a:latin typeface="+mn-lt"/>
              </a:rPr>
              <a:t>Point</a:t>
            </a:r>
            <a:endParaRPr lang="en-GB" sz="2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24583" y="5138281"/>
            <a:ext cx="83455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dirty="0" smtClean="0">
                <a:solidFill>
                  <a:schemeClr val="bg1"/>
                </a:solidFill>
              </a:rPr>
              <a:t>81% of respondents </a:t>
            </a:r>
          </a:p>
          <a:p>
            <a:pPr algn="r"/>
            <a:r>
              <a:rPr lang="en-GB" sz="2400" dirty="0" smtClean="0">
                <a:solidFill>
                  <a:schemeClr val="bg1"/>
                </a:solidFill>
              </a:rPr>
              <a:t>believe the creation of a </a:t>
            </a:r>
          </a:p>
          <a:p>
            <a:pPr algn="r"/>
            <a:r>
              <a:rPr lang="en-GB" sz="2400" dirty="0" smtClean="0">
                <a:solidFill>
                  <a:schemeClr val="bg1"/>
                </a:solidFill>
              </a:rPr>
              <a:t>community hub will encourage wider interaction </a:t>
            </a:r>
          </a:p>
          <a:p>
            <a:pPr algn="r"/>
            <a:r>
              <a:rPr lang="en-GB" sz="2400" dirty="0" smtClean="0">
                <a:solidFill>
                  <a:schemeClr val="bg1"/>
                </a:solidFill>
              </a:rPr>
              <a:t>between existing groups and organisations in Glencairn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52896" y="185240"/>
            <a:ext cx="59643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dirty="0" smtClean="0"/>
              <a:t>75% of respondents to our Community Wide Survey agree with provision</a:t>
            </a:r>
          </a:p>
          <a:p>
            <a:pPr algn="r"/>
            <a:r>
              <a:rPr lang="en-GB" sz="2400" dirty="0" smtClean="0"/>
              <a:t> of affordable housing </a:t>
            </a:r>
          </a:p>
          <a:p>
            <a:pPr algn="r"/>
            <a:r>
              <a:rPr lang="en-GB" sz="2400" dirty="0" smtClean="0"/>
              <a:t>as part of any </a:t>
            </a:r>
          </a:p>
          <a:p>
            <a:pPr algn="r"/>
            <a:r>
              <a:rPr lang="en-GB" sz="2400" dirty="0" smtClean="0"/>
              <a:t>community hub </a:t>
            </a:r>
          </a:p>
          <a:p>
            <a:pPr algn="r"/>
            <a:r>
              <a:rPr lang="en-GB" sz="2400" dirty="0" smtClean="0"/>
              <a:t>scheme</a:t>
            </a:r>
            <a:endParaRPr lang="en-GB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100630" y="6478077"/>
            <a:ext cx="1430428" cy="477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9" name="Picture 2" descr="https://ci3.googleusercontent.com/proxy/AgbHBCW_oHHcEYp9uywwsTbGvk8f0HTS_UxhZpph4g0tH4XbdYnlGF9WUC0cP8HlxMS0JFGRigqfrhVTB4X6GYMEWbYk1ZMfxB_OMGMZPtacxUadtJiJBth7Y4948OzaZbbdwlRL6XcNc-_FdWrFd-tmn2CDVwELhgJE-GWk6t7PnMqjqyeISwFw8CHGHZxJppWvCF4DFMPLzyU=s0-d-e1-ft#https://docs.google.com/uc?export=download&amp;id=0B8MqsANPWVNoeW16RDZCNWdkdVE&amp;revid=0B8MqsANPWVNoZVc5aXRQRjAzRWMrT0Fhb3llWGpYTmVrdVM0P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14" y="1511760"/>
            <a:ext cx="1322436" cy="88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MI Logo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605313" y="515155"/>
            <a:ext cx="1339397" cy="824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251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266"/>
    </mc:Choice>
    <mc:Fallback>
      <p:transition spd="slow" advTm="7266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7"/>
          <a:stretch/>
        </p:blipFill>
        <p:spPr>
          <a:xfrm>
            <a:off x="-515145" y="0"/>
            <a:ext cx="8422777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75061" y="608504"/>
            <a:ext cx="3935200" cy="475230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GB" sz="2400" dirty="0" smtClean="0">
                <a:latin typeface="+mn-lt"/>
              </a:rPr>
              <a:t/>
            </a:r>
            <a:br>
              <a:rPr lang="en-GB" sz="2400" dirty="0" smtClean="0">
                <a:latin typeface="+mn-lt"/>
              </a:rPr>
            </a:br>
            <a:r>
              <a:rPr lang="en-GB" sz="2400" dirty="0">
                <a:latin typeface="+mn-lt"/>
              </a:rPr>
              <a:t/>
            </a:r>
            <a:br>
              <a:rPr lang="en-GB" sz="2400" dirty="0">
                <a:latin typeface="+mn-lt"/>
              </a:rPr>
            </a:br>
            <a:r>
              <a:rPr lang="en-GB" sz="2700" b="1" dirty="0" smtClean="0">
                <a:latin typeface="+mn-lt"/>
              </a:rPr>
              <a:t>Here’s what they said they would use:</a:t>
            </a:r>
            <a:br>
              <a:rPr lang="en-GB" sz="2700" b="1" dirty="0" smtClean="0">
                <a:latin typeface="+mn-lt"/>
              </a:rPr>
            </a:br>
            <a:r>
              <a:rPr lang="en-GB" sz="2400" dirty="0" smtClean="0">
                <a:latin typeface="+mn-lt"/>
              </a:rPr>
              <a:t/>
            </a:r>
            <a:br>
              <a:rPr lang="en-GB" sz="2400" dirty="0" smtClean="0">
                <a:latin typeface="+mn-lt"/>
              </a:rPr>
            </a:br>
            <a:r>
              <a:rPr lang="en-GB" sz="2400" dirty="0" smtClean="0">
                <a:latin typeface="+mn-lt"/>
              </a:rPr>
              <a:t>Traditional Information Point</a:t>
            </a:r>
            <a:br>
              <a:rPr lang="en-GB" sz="2400" dirty="0" smtClean="0">
                <a:latin typeface="+mn-lt"/>
              </a:rPr>
            </a:br>
            <a:r>
              <a:rPr lang="en-GB" sz="2200" i="1" dirty="0" smtClean="0">
                <a:latin typeface="+mn-lt"/>
              </a:rPr>
              <a:t>(Leaflets, timetables, maps)</a:t>
            </a:r>
            <a:r>
              <a:rPr lang="en-GB" sz="2400" dirty="0" smtClean="0">
                <a:latin typeface="+mn-lt"/>
              </a:rPr>
              <a:t/>
            </a:r>
            <a:br>
              <a:rPr lang="en-GB" sz="2400" dirty="0" smtClean="0">
                <a:latin typeface="+mn-lt"/>
              </a:rPr>
            </a:br>
            <a:r>
              <a:rPr lang="en-GB" sz="2400" dirty="0" smtClean="0">
                <a:latin typeface="+mn-lt"/>
              </a:rPr>
              <a:t>Leisure Learning </a:t>
            </a:r>
            <a:br>
              <a:rPr lang="en-GB" sz="2400" dirty="0" smtClean="0">
                <a:latin typeface="+mn-lt"/>
              </a:rPr>
            </a:br>
            <a:r>
              <a:rPr lang="en-GB" sz="2200" i="1" dirty="0" smtClean="0">
                <a:latin typeface="+mn-lt"/>
              </a:rPr>
              <a:t>(Classes &amp; workshops)</a:t>
            </a:r>
            <a:r>
              <a:rPr lang="en-GB" sz="2400" dirty="0" smtClean="0">
                <a:latin typeface="+mn-lt"/>
              </a:rPr>
              <a:t/>
            </a:r>
            <a:br>
              <a:rPr lang="en-GB" sz="2400" dirty="0" smtClean="0">
                <a:latin typeface="+mn-lt"/>
              </a:rPr>
            </a:br>
            <a:r>
              <a:rPr lang="en-GB" sz="2400" dirty="0" smtClean="0">
                <a:latin typeface="+mn-lt"/>
              </a:rPr>
              <a:t>Digital Information Point</a:t>
            </a:r>
            <a:br>
              <a:rPr lang="en-GB" sz="2400" dirty="0" smtClean="0">
                <a:latin typeface="+mn-lt"/>
              </a:rPr>
            </a:br>
            <a:r>
              <a:rPr lang="en-GB" sz="2200" i="1" dirty="0" smtClean="0">
                <a:latin typeface="+mn-lt"/>
              </a:rPr>
              <a:t>(Internet Access via Tablets)</a:t>
            </a:r>
            <a:r>
              <a:rPr lang="en-GB" sz="2400" dirty="0" smtClean="0">
                <a:latin typeface="+mn-lt"/>
              </a:rPr>
              <a:t/>
            </a:r>
            <a:br>
              <a:rPr lang="en-GB" sz="2400" dirty="0" smtClean="0">
                <a:latin typeface="+mn-lt"/>
              </a:rPr>
            </a:br>
            <a:r>
              <a:rPr lang="en-GB" sz="2400" dirty="0" smtClean="0">
                <a:latin typeface="+mn-lt"/>
              </a:rPr>
              <a:t>Local Heritage</a:t>
            </a:r>
            <a:br>
              <a:rPr lang="en-GB" sz="2400" dirty="0" smtClean="0">
                <a:latin typeface="+mn-lt"/>
              </a:rPr>
            </a:br>
            <a:r>
              <a:rPr lang="en-GB" sz="2200" i="1" dirty="0" smtClean="0">
                <a:latin typeface="+mn-lt"/>
              </a:rPr>
              <a:t>(Information &amp; Displays)</a:t>
            </a:r>
            <a:r>
              <a:rPr lang="en-GB" sz="2400" dirty="0" smtClean="0">
                <a:latin typeface="+mn-lt"/>
              </a:rPr>
              <a:t/>
            </a:r>
            <a:br>
              <a:rPr lang="en-GB" sz="2400" dirty="0" smtClean="0">
                <a:latin typeface="+mn-lt"/>
              </a:rPr>
            </a:br>
            <a:r>
              <a:rPr lang="en-GB" sz="2400" dirty="0" smtClean="0">
                <a:latin typeface="+mn-lt"/>
              </a:rPr>
              <a:t>Ticket Booking</a:t>
            </a:r>
            <a:br>
              <a:rPr lang="en-GB" sz="2400" dirty="0" smtClean="0">
                <a:latin typeface="+mn-lt"/>
              </a:rPr>
            </a:br>
            <a:r>
              <a:rPr lang="en-GB" sz="2200" i="1" dirty="0" smtClean="0">
                <a:latin typeface="+mn-lt"/>
              </a:rPr>
              <a:t>(for local events)</a:t>
            </a:r>
            <a:r>
              <a:rPr lang="en-GB" sz="2400" dirty="0" smtClean="0">
                <a:latin typeface="+mn-lt"/>
              </a:rPr>
              <a:t/>
            </a:r>
            <a:br>
              <a:rPr lang="en-GB" sz="2400" dirty="0" smtClean="0">
                <a:latin typeface="+mn-lt"/>
              </a:rPr>
            </a:br>
            <a:r>
              <a:rPr lang="en-GB" sz="2400" dirty="0" smtClean="0">
                <a:latin typeface="+mn-lt"/>
              </a:rPr>
              <a:t/>
            </a:r>
            <a:br>
              <a:rPr lang="en-GB" sz="2400" dirty="0" smtClean="0">
                <a:latin typeface="+mn-lt"/>
              </a:rPr>
            </a:br>
            <a:endParaRPr lang="en-GB" sz="24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18166"/>
            <a:ext cx="652958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 smtClean="0"/>
              <a:t>We asked attendees of our April Workshop what services or facilities we could provide</a:t>
            </a:r>
          </a:p>
          <a:p>
            <a:pPr algn="r"/>
            <a:r>
              <a:rPr lang="en-GB" sz="2800" dirty="0" smtClean="0"/>
              <a:t> in a new Community Hub</a:t>
            </a:r>
          </a:p>
          <a:p>
            <a:pPr algn="r"/>
            <a:r>
              <a:rPr lang="en-GB" sz="2800" dirty="0" smtClean="0"/>
              <a:t> in the High Street</a:t>
            </a:r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100630" y="6478077"/>
            <a:ext cx="1430428" cy="477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9" name="Picture 2" descr="https://ci3.googleusercontent.com/proxy/AgbHBCW_oHHcEYp9uywwsTbGvk8f0HTS_UxhZpph4g0tH4XbdYnlGF9WUC0cP8HlxMS0JFGRigqfrhVTB4X6GYMEWbYk1ZMfxB_OMGMZPtacxUadtJiJBth7Y4948OzaZbbdwlRL6XcNc-_FdWrFd-tmn2CDVwELhgJE-GWk6t7PnMqjqyeISwFw8CHGHZxJppWvCF4DFMPLzyU=s0-d-e1-ft#https://docs.google.com/uc?export=download&amp;id=0B8MqsANPWVNoeW16RDZCNWdkdVE&amp;revid=0B8MqsANPWVNoZVc5aXRQRjAzRWMrT0Fhb3llWGpYTmVrdVM0P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1737" y="5806442"/>
            <a:ext cx="1322436" cy="88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MI Logo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7972030" y="5863819"/>
            <a:ext cx="1339397" cy="824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027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31"/>
    </mc:Choice>
    <mc:Fallback>
      <p:transition spd="slow" advTm="783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66"/>
          <a:stretch/>
        </p:blipFill>
        <p:spPr>
          <a:xfrm>
            <a:off x="947224" y="0"/>
            <a:ext cx="8168641" cy="6858000"/>
          </a:xfrm>
          <a:prstGeom prst="rect">
            <a:avLst/>
          </a:prstGeom>
        </p:spPr>
      </p:pic>
      <p:pic>
        <p:nvPicPr>
          <p:cNvPr id="3" name="Picture 2" descr="MI Logo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231641" y="250228"/>
            <a:ext cx="1431161" cy="7573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41" y="1116558"/>
            <a:ext cx="1431161" cy="4523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26897" y="140678"/>
            <a:ext cx="40092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 smtClean="0"/>
              <a:t>‘Improving paving and </a:t>
            </a:r>
          </a:p>
          <a:p>
            <a:r>
              <a:rPr lang="en-GB" sz="3000" b="1" dirty="0" smtClean="0"/>
              <a:t>pedestrian access’ </a:t>
            </a:r>
          </a:p>
          <a:p>
            <a:r>
              <a:rPr lang="en-GB" sz="3000" b="1" dirty="0" smtClean="0"/>
              <a:t>scores highly in all </a:t>
            </a:r>
          </a:p>
          <a:p>
            <a:r>
              <a:rPr lang="en-GB" sz="3000" b="1" dirty="0" smtClean="0"/>
              <a:t>our surveys</a:t>
            </a:r>
            <a:endParaRPr lang="en-GB" sz="30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30" b="11184"/>
          <a:stretch/>
        </p:blipFill>
        <p:spPr>
          <a:xfrm rot="5400000">
            <a:off x="114299" y="4542106"/>
            <a:ext cx="2148841" cy="1899138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9338603" y="192014"/>
            <a:ext cx="26306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The pavements are in poor condition, and in many places are too narrow for pushchairs or wheelchairs. How can we make the High Street work better for everyone?</a:t>
            </a:r>
            <a:endParaRPr lang="en-GB" sz="2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8" r="17720" b="-1178"/>
          <a:stretch/>
        </p:blipFill>
        <p:spPr>
          <a:xfrm>
            <a:off x="7771814" y="2984695"/>
            <a:ext cx="4420186" cy="3581400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20" t="15344" b="19150"/>
          <a:stretch/>
        </p:blipFill>
        <p:spPr>
          <a:xfrm rot="5400000">
            <a:off x="-108970" y="2310088"/>
            <a:ext cx="2317652" cy="1636431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16250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58"/>
    </mc:Choice>
    <mc:Fallback>
      <p:transition spd="slow" advTm="6858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" t="10120" r="7795"/>
          <a:stretch/>
        </p:blipFill>
        <p:spPr>
          <a:xfrm>
            <a:off x="2369714" y="631065"/>
            <a:ext cx="7963610" cy="5924282"/>
          </a:xfrm>
        </p:spPr>
      </p:pic>
      <p:pic>
        <p:nvPicPr>
          <p:cNvPr id="5" name="Picture 4" descr="MI Logo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424833" y="631065"/>
            <a:ext cx="1402485" cy="7394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75" y="1459713"/>
            <a:ext cx="1359526" cy="42969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9" t="21431" r="5635" b="5731"/>
          <a:stretch/>
        </p:blipFill>
        <p:spPr>
          <a:xfrm>
            <a:off x="415575" y="4370202"/>
            <a:ext cx="3644721" cy="2113939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1"/>
          <a:stretch/>
        </p:blipFill>
        <p:spPr>
          <a:xfrm>
            <a:off x="9626628" y="603429"/>
            <a:ext cx="1835206" cy="2571957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22" r="21312" b="3505"/>
          <a:stretch/>
        </p:blipFill>
        <p:spPr>
          <a:xfrm>
            <a:off x="415575" y="2072826"/>
            <a:ext cx="2111014" cy="2006636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sp>
        <p:nvSpPr>
          <p:cNvPr id="14" name="Rectangle 13"/>
          <p:cNvSpPr/>
          <p:nvPr/>
        </p:nvSpPr>
        <p:spPr>
          <a:xfrm>
            <a:off x="6014435" y="4965896"/>
            <a:ext cx="4529796" cy="141278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800" b="1" dirty="0" smtClean="0"/>
              <a:t>A few simple improvements </a:t>
            </a:r>
          </a:p>
          <a:p>
            <a:r>
              <a:rPr lang="en-GB" sz="2800" b="1" dirty="0" smtClean="0"/>
              <a:t>could transform this area </a:t>
            </a:r>
          </a:p>
          <a:p>
            <a:r>
              <a:rPr lang="en-GB" sz="2800" b="1" dirty="0" smtClean="0"/>
              <a:t>into an attractive focal point </a:t>
            </a:r>
          </a:p>
        </p:txBody>
      </p:sp>
    </p:spTree>
    <p:extLst>
      <p:ext uri="{BB962C8B-B14F-4D97-AF65-F5344CB8AC3E}">
        <p14:creationId xmlns:p14="http://schemas.microsoft.com/office/powerpoint/2010/main" val="2059800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16"/>
    </mc:Choice>
    <mc:Fallback>
      <p:transition spd="slow" advTm="6116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860" y="0"/>
            <a:ext cx="9144001" cy="6858000"/>
          </a:xfrm>
        </p:spPr>
      </p:pic>
      <p:pic>
        <p:nvPicPr>
          <p:cNvPr id="5" name="Picture 4" descr="MI Logo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450592" y="538497"/>
            <a:ext cx="1402485" cy="7394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92" y="1446834"/>
            <a:ext cx="1359526" cy="42969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725550" y="4868214"/>
            <a:ext cx="5028311" cy="158343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800" b="1" dirty="0" smtClean="0"/>
              <a:t>Do we need a Village Gateway?</a:t>
            </a:r>
          </a:p>
          <a:p>
            <a:r>
              <a:rPr lang="en-GB" sz="2400" dirty="0" smtClean="0"/>
              <a:t>A gentle reminder for drivers to slow </a:t>
            </a:r>
          </a:p>
          <a:p>
            <a:r>
              <a:rPr lang="en-GB" sz="2400" dirty="0" smtClean="0"/>
              <a:t>down and respect our beautiful home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2" t="44631" r="55883"/>
          <a:stretch/>
        </p:blipFill>
        <p:spPr>
          <a:xfrm>
            <a:off x="469073" y="2994221"/>
            <a:ext cx="1680177" cy="1588329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5" r="8240" b="10916"/>
          <a:stretch/>
        </p:blipFill>
        <p:spPr>
          <a:xfrm>
            <a:off x="469073" y="4747981"/>
            <a:ext cx="1680177" cy="1703665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2" t="3184" r="7333" b="4197"/>
          <a:stretch/>
        </p:blipFill>
        <p:spPr>
          <a:xfrm>
            <a:off x="8991393" y="616701"/>
            <a:ext cx="2446986" cy="1764405"/>
          </a:xfrm>
          <a:prstGeom prst="rect">
            <a:avLst/>
          </a:prstGeom>
        </p:spPr>
      </p:pic>
      <p:sp>
        <p:nvSpPr>
          <p:cNvPr id="12" name="Left Arrow Callout 11"/>
          <p:cNvSpPr/>
          <p:nvPr/>
        </p:nvSpPr>
        <p:spPr>
          <a:xfrm rot="21600000">
            <a:off x="10016198" y="2613074"/>
            <a:ext cx="1422181" cy="1631852"/>
          </a:xfrm>
          <a:prstGeom prst="leftArrowCallout">
            <a:avLst>
              <a:gd name="adj1" fmla="val 15147"/>
              <a:gd name="adj2" fmla="val 14226"/>
              <a:gd name="adj3" fmla="val 25000"/>
              <a:gd name="adj4" fmla="val 61059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How </a:t>
            </a:r>
          </a:p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about a design based </a:t>
            </a:r>
          </a:p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on the Striding Arches?</a:t>
            </a:r>
            <a:endParaRPr lang="en-GB" sz="1200" dirty="0"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29" t="20838" r="25621" b="19220"/>
          <a:stretch/>
        </p:blipFill>
        <p:spPr>
          <a:xfrm>
            <a:off x="2361569" y="4747981"/>
            <a:ext cx="1856935" cy="1703665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228402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91"/>
    </mc:Choice>
    <mc:Fallback>
      <p:transition spd="slow" advTm="599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89"/>
          <a:stretch/>
        </p:blipFill>
        <p:spPr>
          <a:xfrm>
            <a:off x="1861810" y="0"/>
            <a:ext cx="8038547" cy="6858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396" y="439616"/>
            <a:ext cx="3540369" cy="2655277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pic>
        <p:nvPicPr>
          <p:cNvPr id="6" name="Picture 5" descr="MI Logo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350081" y="327481"/>
            <a:ext cx="1402485" cy="7394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81" y="1179516"/>
            <a:ext cx="1359526" cy="42969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019661" y="5231888"/>
            <a:ext cx="4387556" cy="1663010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3200" b="1" dirty="0" smtClean="0"/>
              <a:t>How can we encourage </a:t>
            </a:r>
          </a:p>
          <a:p>
            <a:r>
              <a:rPr lang="en-GB" sz="3200" b="1" dirty="0" smtClean="0"/>
              <a:t>Visitor’s to use the </a:t>
            </a:r>
          </a:p>
          <a:p>
            <a:r>
              <a:rPr lang="en-GB" sz="3200" b="1" dirty="0" smtClean="0"/>
              <a:t>Car Park </a:t>
            </a:r>
            <a:r>
              <a:rPr lang="en-GB" sz="3200" b="1" dirty="0"/>
              <a:t>&amp;</a:t>
            </a:r>
            <a:r>
              <a:rPr lang="en-GB" sz="3200" b="1" dirty="0" smtClean="0"/>
              <a:t> Picnic Area?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" t="28061" r="36872" b="14860"/>
          <a:stretch/>
        </p:blipFill>
        <p:spPr>
          <a:xfrm>
            <a:off x="501723" y="4826906"/>
            <a:ext cx="2567972" cy="1640496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10" name="Cloud Callout 9"/>
          <p:cNvSpPr/>
          <p:nvPr/>
        </p:nvSpPr>
        <p:spPr>
          <a:xfrm>
            <a:off x="353737" y="2025748"/>
            <a:ext cx="2037771" cy="1293383"/>
          </a:xfrm>
          <a:prstGeom prst="cloudCallout">
            <a:avLst>
              <a:gd name="adj1" fmla="val 46162"/>
              <a:gd name="adj2" fmla="val 6995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Better Signage?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151" y="513027"/>
            <a:ext cx="2804577" cy="2100725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5" r="32387" b="25862"/>
          <a:stretch/>
        </p:blipFill>
        <p:spPr>
          <a:xfrm>
            <a:off x="9144923" y="3535714"/>
            <a:ext cx="2571776" cy="1486451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14" name="Down Arrow Callout 13"/>
          <p:cNvSpPr/>
          <p:nvPr/>
        </p:nvSpPr>
        <p:spPr>
          <a:xfrm>
            <a:off x="10181060" y="2602509"/>
            <a:ext cx="984196" cy="932000"/>
          </a:xfrm>
          <a:prstGeom prst="downArrowCallout">
            <a:avLst/>
          </a:prstGeom>
          <a:solidFill>
            <a:schemeClr val="bg2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Or this?</a:t>
            </a:r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" t="5006" r="7245" b="15095"/>
          <a:stretch/>
        </p:blipFill>
        <p:spPr>
          <a:xfrm>
            <a:off x="8986850" y="5194990"/>
            <a:ext cx="2107717" cy="1211449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sp>
        <p:nvSpPr>
          <p:cNvPr id="16" name="Left Arrow Callout 15"/>
          <p:cNvSpPr/>
          <p:nvPr/>
        </p:nvSpPr>
        <p:spPr>
          <a:xfrm>
            <a:off x="7472961" y="1335622"/>
            <a:ext cx="1148442" cy="1266887"/>
          </a:xfrm>
          <a:prstGeom prst="leftArrowCallou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look </a:t>
            </a:r>
          </a:p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more </a:t>
            </a:r>
          </a:p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like </a:t>
            </a:r>
          </a:p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this</a:t>
            </a:r>
            <a:r>
              <a:rPr lang="en-GB" sz="1400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2" name="Rectangle 1"/>
          <p:cNvSpPr/>
          <p:nvPr/>
        </p:nvSpPr>
        <p:spPr>
          <a:xfrm>
            <a:off x="7906967" y="402718"/>
            <a:ext cx="1841187" cy="5423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Should this…..</a:t>
            </a:r>
            <a:endParaRPr lang="en-GB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018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18"/>
    </mc:Choice>
    <mc:Fallback>
      <p:transition spd="slow" advTm="5918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9" b="4969"/>
          <a:stretch/>
        </p:blipFill>
        <p:spPr>
          <a:xfrm>
            <a:off x="500864" y="-1"/>
            <a:ext cx="10500397" cy="686503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77663" y="179451"/>
            <a:ext cx="3857222" cy="1108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600" b="1" dirty="0" smtClean="0">
                <a:solidFill>
                  <a:schemeClr val="tx1"/>
                </a:solidFill>
              </a:rPr>
              <a:t>Macara Park </a:t>
            </a:r>
            <a:r>
              <a:rPr lang="en-GB" sz="3200" b="1" dirty="0" smtClean="0">
                <a:solidFill>
                  <a:schemeClr val="tx1"/>
                </a:solidFill>
              </a:rPr>
              <a:t>is a </a:t>
            </a:r>
          </a:p>
          <a:p>
            <a:r>
              <a:rPr lang="en-GB" sz="3200" b="1" dirty="0" smtClean="0">
                <a:solidFill>
                  <a:schemeClr val="tx1"/>
                </a:solidFill>
              </a:rPr>
              <a:t>lovely space, but....</a:t>
            </a:r>
            <a:endParaRPr lang="en-GB" sz="3200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11230" y="1646184"/>
            <a:ext cx="3307565" cy="18658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 smtClean="0">
                <a:solidFill>
                  <a:schemeClr val="tx1"/>
                </a:solidFill>
              </a:rPr>
              <a:t>The existing play equipment 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is not suitable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for toddlers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92946" y="3849057"/>
            <a:ext cx="4489577" cy="10461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 smtClean="0">
                <a:solidFill>
                  <a:schemeClr val="tx1"/>
                </a:solidFill>
              </a:rPr>
              <a:t>And not very appealing to older children or teenagers</a:t>
            </a:r>
            <a:endParaRPr lang="en-GB" sz="2800" dirty="0">
              <a:solidFill>
                <a:schemeClr val="tx1"/>
              </a:solidFill>
            </a:endParaRPr>
          </a:p>
        </p:txBody>
      </p:sp>
      <p:pic>
        <p:nvPicPr>
          <p:cNvPr id="6" name="Picture 5" descr="MI Logo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0107456" y="5479198"/>
            <a:ext cx="1787609" cy="111606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36870" y="4482605"/>
            <a:ext cx="3539498" cy="11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You can make a donation </a:t>
            </a:r>
          </a:p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in the collection tins in </a:t>
            </a:r>
          </a:p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Watson’s Shop &amp; </a:t>
            </a:r>
            <a:r>
              <a:rPr lang="en-GB" sz="2000" dirty="0" err="1" smtClean="0">
                <a:solidFill>
                  <a:schemeClr val="tx1"/>
                </a:solidFill>
              </a:rPr>
              <a:t>Glenwhisk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6869" y="5758138"/>
            <a:ext cx="3539499" cy="83712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Or online at: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www.TotalGiving.co.uk/MacaraPark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394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98"/>
    </mc:Choice>
    <mc:Fallback>
      <p:transition spd="slow" advTm="6198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9"/>
          <a:stretch/>
        </p:blipFill>
        <p:spPr>
          <a:xfrm>
            <a:off x="717286" y="0"/>
            <a:ext cx="8121748" cy="6858000"/>
          </a:xfrm>
          <a:prstGeom prst="rect">
            <a:avLst/>
          </a:prstGeom>
        </p:spPr>
      </p:pic>
      <p:pic>
        <p:nvPicPr>
          <p:cNvPr id="3" name="Picture 2" descr="MI Logo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0226200" y="5528603"/>
            <a:ext cx="1787609" cy="111606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flipH="1">
            <a:off x="2912012" y="281355"/>
            <a:ext cx="894705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b="1" dirty="0"/>
              <a:t>We are raising funds to add a new </a:t>
            </a:r>
            <a:r>
              <a:rPr lang="en-GB" sz="3200" b="1" dirty="0" smtClean="0"/>
              <a:t>area </a:t>
            </a:r>
            <a:r>
              <a:rPr lang="en-GB" sz="3200" b="1" dirty="0"/>
              <a:t>for </a:t>
            </a:r>
            <a:r>
              <a:rPr lang="en-GB" sz="3200" b="1" dirty="0" smtClean="0"/>
              <a:t>Toddlers</a:t>
            </a:r>
            <a:endParaRPr lang="en-GB" sz="3200" b="1" dirty="0"/>
          </a:p>
        </p:txBody>
      </p:sp>
      <p:pic>
        <p:nvPicPr>
          <p:cNvPr id="5" name="Picture 4" descr="DZW451 Daffodil 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584" y="1274094"/>
            <a:ext cx="3348110" cy="2256897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</p:pic>
      <p:pic>
        <p:nvPicPr>
          <p:cNvPr id="6" name="Picture 5" descr="SSB800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5" t="14679" r="16615" b="20312"/>
          <a:stretch/>
        </p:blipFill>
        <p:spPr bwMode="auto">
          <a:xfrm>
            <a:off x="7259717" y="3803359"/>
            <a:ext cx="2105382" cy="150524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Ssb150 Flower Springie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6" t="10441" r="17062" b="17169"/>
          <a:stretch/>
        </p:blipFill>
        <p:spPr bwMode="auto">
          <a:xfrm>
            <a:off x="9641857" y="3530991"/>
            <a:ext cx="1724837" cy="17102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Rectangle 8"/>
          <p:cNvSpPr/>
          <p:nvPr/>
        </p:nvSpPr>
        <p:spPr>
          <a:xfrm>
            <a:off x="191221" y="5498451"/>
            <a:ext cx="3539498" cy="11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You can make a donation </a:t>
            </a:r>
          </a:p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in the collection tins in </a:t>
            </a:r>
          </a:p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Watson’s Shop &amp; </a:t>
            </a:r>
            <a:r>
              <a:rPr lang="en-GB" sz="2000" dirty="0" err="1" smtClean="0">
                <a:solidFill>
                  <a:schemeClr val="tx1"/>
                </a:solidFill>
              </a:rPr>
              <a:t>Glenwhisk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31761" y="5806292"/>
            <a:ext cx="3539499" cy="83712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Or online at: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www.TotalGiving.co.uk/MacaraPark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245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40"/>
    </mc:Choice>
    <mc:Fallback>
      <p:transition spd="slow" advTm="614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4" r="4425" b="1013"/>
          <a:stretch/>
        </p:blipFill>
        <p:spPr>
          <a:xfrm>
            <a:off x="534572" y="-28136"/>
            <a:ext cx="9115865" cy="692130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161989" y="221957"/>
            <a:ext cx="8623496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b="1" dirty="0"/>
              <a:t>And something </a:t>
            </a:r>
            <a:r>
              <a:rPr lang="en-GB" sz="3200" b="1" dirty="0" smtClean="0"/>
              <a:t>extra for </a:t>
            </a:r>
            <a:r>
              <a:rPr lang="en-GB" sz="3200" b="1" dirty="0"/>
              <a:t>the </a:t>
            </a:r>
            <a:r>
              <a:rPr lang="en-GB" sz="3200" b="1" dirty="0" smtClean="0"/>
              <a:t>older children </a:t>
            </a:r>
            <a:r>
              <a:rPr lang="en-GB" sz="3200" b="1" dirty="0"/>
              <a:t>too….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4300" y="4471509"/>
            <a:ext cx="3539498" cy="11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You can make a donation </a:t>
            </a:r>
          </a:p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in the collection tins in </a:t>
            </a:r>
          </a:p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Watson’s Shop &amp; </a:t>
            </a:r>
            <a:r>
              <a:rPr lang="en-GB" sz="2000" dirty="0" err="1" smtClean="0">
                <a:solidFill>
                  <a:schemeClr val="tx1"/>
                </a:solidFill>
              </a:rPr>
              <a:t>Glenwhisk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4300" y="5751272"/>
            <a:ext cx="3539499" cy="83712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Or online at: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www.TotalGiving.co.uk/MacaraPark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9" name="Picture 8" descr="MI Logo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280847" y="221957"/>
            <a:ext cx="1787609" cy="1116067"/>
          </a:xfrm>
          <a:prstGeom prst="rect">
            <a:avLst/>
          </a:prstGeom>
        </p:spPr>
      </p:pic>
      <p:pic>
        <p:nvPicPr>
          <p:cNvPr id="10" name="Picture 9" descr="Timber Cableway Plan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2" b="9005"/>
          <a:stretch/>
        </p:blipFill>
        <p:spPr bwMode="auto">
          <a:xfrm>
            <a:off x="7030606" y="3649639"/>
            <a:ext cx="4754879" cy="257624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 descr="Oru200 Canopy Wooden Play Unit">
            <a:hlinkClick r:id="rId5"/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5873" y="1789626"/>
            <a:ext cx="2097991" cy="1860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SMB33_20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475" b="6475"/>
          <a:stretch/>
        </p:blipFill>
        <p:spPr bwMode="auto">
          <a:xfrm>
            <a:off x="9904162" y="4689782"/>
            <a:ext cx="2179393" cy="195540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/>
          <p:cNvSpPr txBox="1"/>
          <p:nvPr/>
        </p:nvSpPr>
        <p:spPr>
          <a:xfrm>
            <a:off x="7708546" y="1385210"/>
            <a:ext cx="431012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Possibly one of the following:</a:t>
            </a:r>
          </a:p>
        </p:txBody>
      </p:sp>
    </p:spTree>
    <p:extLst>
      <p:ext uri="{BB962C8B-B14F-4D97-AF65-F5344CB8AC3E}">
        <p14:creationId xmlns:p14="http://schemas.microsoft.com/office/powerpoint/2010/main" val="3303482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93"/>
    </mc:Choice>
    <mc:Fallback>
      <p:transition spd="slow" advTm="6593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461</Words>
  <Application>Microsoft Office PowerPoint</Application>
  <PresentationFormat>Widescreen</PresentationFormat>
  <Paragraphs>93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“Encouraging the use of empty buildings”  is the priority that scores most highly  in our Community Wide  Survey.</vt:lpstr>
      <vt:lpstr>PowerPoint Presentation</vt:lpstr>
      <vt:lpstr>PowerPoint Presentation</vt:lpstr>
      <vt:lpstr>Over half said  they would  buy from a community  charity shop  or use a  Community  Information  Point</vt:lpstr>
      <vt:lpstr>  Here’s what they said they would use:  Traditional Information Point (Leaflets, timetables, maps) Leisure Learning  (Classes &amp; workshops) Digital Information Point (Internet Access via Tablets) Local Heritage (Information &amp; Displays) Ticket Booking (for local events)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Deborah Iden</dc:creator>
  <cp:lastModifiedBy>Deborah Iden</cp:lastModifiedBy>
  <cp:revision>39</cp:revision>
  <dcterms:created xsi:type="dcterms:W3CDTF">2016-02-10T12:51:11Z</dcterms:created>
  <dcterms:modified xsi:type="dcterms:W3CDTF">2016-05-24T13:59:17Z</dcterms:modified>
</cp:coreProperties>
</file>